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</p:sldMasterIdLst>
  <p:sldIdLst>
    <p:sldId id="270" r:id="rId4"/>
    <p:sldId id="272" r:id="rId5"/>
    <p:sldId id="275" r:id="rId6"/>
    <p:sldId id="314" r:id="rId7"/>
    <p:sldId id="309" r:id="rId8"/>
    <p:sldId id="315" r:id="rId9"/>
    <p:sldId id="316" r:id="rId10"/>
    <p:sldId id="311" r:id="rId11"/>
    <p:sldId id="305" r:id="rId12"/>
    <p:sldId id="317" r:id="rId13"/>
    <p:sldId id="304" r:id="rId14"/>
    <p:sldId id="285" r:id="rId15"/>
    <p:sldId id="286" r:id="rId16"/>
    <p:sldId id="287" r:id="rId17"/>
    <p:sldId id="303" r:id="rId18"/>
    <p:sldId id="310" r:id="rId19"/>
    <p:sldId id="312" r:id="rId20"/>
    <p:sldId id="302" r:id="rId21"/>
    <p:sldId id="297" r:id="rId22"/>
    <p:sldId id="313" r:id="rId23"/>
    <p:sldId id="271" r:id="rId24"/>
    <p:sldId id="301" r:id="rId25"/>
    <p:sldId id="321" r:id="rId26"/>
    <p:sldId id="319" r:id="rId27"/>
    <p:sldId id="320" r:id="rId28"/>
    <p:sldId id="318" r:id="rId29"/>
    <p:sldId id="30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9"/>
    <a:srgbClr val="EF7D00"/>
    <a:srgbClr val="E57D00"/>
    <a:srgbClr val="FA6A08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4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8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2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3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8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8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8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9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10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2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48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20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20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20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71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2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1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7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31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22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6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8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8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5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B242-BEFE-3A4A-A3BB-5682195C160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6D372-2117-3546-B623-6CA0D10A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4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8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B242-BEFE-3A4A-A3BB-5682195C16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6D372-2117-3546-B623-6CA0D10A6D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4059" y="190304"/>
            <a:ext cx="8229600" cy="5632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Tények, trendek -</a:t>
            </a:r>
          </a:p>
          <a:p>
            <a:pPr algn="l"/>
            <a:r>
              <a:rPr lang="hu-H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LAKÁSPIAC MA</a:t>
            </a:r>
          </a:p>
          <a:p>
            <a:pPr algn="l"/>
            <a:endParaRPr lang="hu-HU" b="1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  <a:p>
            <a:pPr algn="r"/>
            <a:endParaRPr lang="hu-HU" b="1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  <a:p>
            <a:pPr algn="r"/>
            <a:endParaRPr lang="hu-HU" b="1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  <a:p>
            <a:pPr algn="r"/>
            <a:endParaRPr lang="hu-HU" b="1" dirty="0" smtClean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  <a:p>
            <a:pPr algn="r"/>
            <a:endParaRPr lang="hu-HU" b="1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  <a:p>
            <a:pPr algn="r"/>
            <a:r>
              <a:rPr lang="hu-HU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…ÉS HOLNAP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256786"/>
            <a:ext cx="9144000" cy="6012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3200" b="1" dirty="0" smtClean="0">
                <a:solidFill>
                  <a:prstClr val="white"/>
                </a:solidFill>
                <a:latin typeface="Arial"/>
                <a:cs typeface="Arial"/>
              </a:rPr>
              <a:t>SOÓKI-TÓTH GÁBOR elemzési vezető</a:t>
            </a:r>
            <a:endParaRPr lang="en-US" sz="32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3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-538492" y="55366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Tranzakciók ár/alapterület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5" y="82928"/>
            <a:ext cx="8071052" cy="526871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5" y="82928"/>
            <a:ext cx="8071577" cy="52687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45" y="82928"/>
            <a:ext cx="8071052" cy="52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1484" y="2098307"/>
            <a:ext cx="11665484" cy="41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373" y="5715000"/>
            <a:ext cx="8229600" cy="114300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Tégla társasházi lakások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73" y="107314"/>
            <a:ext cx="8923999" cy="58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2886" y="5688848"/>
            <a:ext cx="8229600" cy="114300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Panel társasházi lakások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3" y="94639"/>
            <a:ext cx="8965549" cy="585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761038"/>
            <a:ext cx="8229600" cy="1143000"/>
          </a:xfrm>
        </p:spPr>
        <p:txBody>
          <a:bodyPr/>
          <a:lstStyle/>
          <a:p>
            <a:pPr algn="l"/>
            <a:r>
              <a:rPr lang="hu-H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Családi </a:t>
            </a:r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házak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" y="92554"/>
            <a:ext cx="8947905" cy="58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7" y="1786558"/>
            <a:ext cx="4288186" cy="42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8758" y="5626284"/>
            <a:ext cx="8229600" cy="114300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Átlagos értékesítési idő</a:t>
            </a:r>
            <a:endParaRPr lang="hu-H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2" y="98649"/>
            <a:ext cx="7891991" cy="51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3512" y="5675174"/>
            <a:ext cx="78060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Átlagos értékesítési idő </a:t>
            </a:r>
            <a:b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(régiók)</a:t>
            </a:r>
            <a:endParaRPr lang="hu-H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049694"/>
              </p:ext>
            </p:extLst>
          </p:nvPr>
        </p:nvGraphicFramePr>
        <p:xfrm>
          <a:off x="110691" y="101499"/>
          <a:ext cx="8898550" cy="51206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50900"/>
                <a:gridCol w="704765"/>
                <a:gridCol w="704765"/>
                <a:gridCol w="704765"/>
                <a:gridCol w="704765"/>
                <a:gridCol w="704765"/>
                <a:gridCol w="704765"/>
                <a:gridCol w="704765"/>
                <a:gridCol w="704765"/>
                <a:gridCol w="704765"/>
                <a:gridCol w="704765"/>
              </a:tblGrid>
              <a:tr h="214714">
                <a:tc>
                  <a:txBody>
                    <a:bodyPr/>
                    <a:lstStyle/>
                    <a:p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</a:rPr>
                        <a:t>használt társasházi lakások forgási ideje (kivéve panel)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2008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2009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2010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2011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2012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2013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2014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2015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2016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2017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Budapest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84,6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99,2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118,5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119,0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119,2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123,2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110,5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82,7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80,0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98,8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Kelet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63,5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96,0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116,0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128,2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126,8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150,5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132,2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102,9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110,5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101,0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Nyugat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88,5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96,7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129,6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115,9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118,0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133,4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119,8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101,1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92,0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101,8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Pest megye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75,1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115,1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129,5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148,4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134,8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173,2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143,9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108,5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114,9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101,0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átlag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84,0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99,0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120,6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120,1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120,4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129,7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115,2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89,8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89,8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99,9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használt panellakások forgási ideje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Budapest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71,2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103,6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102,4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90,4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85,8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93,3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92,6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48,6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64,0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66,4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Kelet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65,6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86,2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88,3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93,6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88,7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112,0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97,8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74,7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77,7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71,9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Nyugat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76,0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106,2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104,4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93,8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91,4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100,8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90,2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67,0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86,5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77,3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Pest megye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76,6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100,9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158,9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107,4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97,8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123,7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93,0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80,7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81,0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78,6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átlag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72,0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101,2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101,5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92,6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88,4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101,5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93,9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62,3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74,3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71,4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használt családi házak forgási ideje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6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Budapest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142,3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174,4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194,4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215,4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208,9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220,4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202,1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187,3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170,2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176,8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Kelet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101,7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134,5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154,3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186,1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204,3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231,7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247,1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202,9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199,8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191,9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Nyugat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160,4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157,3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180,4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226,7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231,9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257,8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261,3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222,2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207,5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189,8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</a:rPr>
                        <a:t>Pest megye</a:t>
                      </a:r>
                      <a:endParaRPr lang="hu-H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151,3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154,8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221,8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210,8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212,1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248,2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237,0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236,1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182,9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193,7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14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</a:rPr>
                        <a:t>átlag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150,9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157,8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191,3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215,3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218,3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246,1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239,9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218,7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effectLst/>
                        </a:rPr>
                        <a:t>193,2</a:t>
                      </a:r>
                      <a:endParaRPr lang="hu-H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190,1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5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5" y="2158324"/>
            <a:ext cx="5858594" cy="38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8008" y="5472279"/>
            <a:ext cx="7276700" cy="1143000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Teljes árengedmény - típusok</a:t>
            </a:r>
            <a:endParaRPr lang="hu-H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8" y="71216"/>
            <a:ext cx="7849184" cy="51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24754" y="5578036"/>
            <a:ext cx="7753408" cy="1278148"/>
          </a:xfrm>
        </p:spPr>
        <p:txBody>
          <a:bodyPr>
            <a:normAutofit/>
          </a:bodyPr>
          <a:lstStyle/>
          <a:p>
            <a:pPr algn="r"/>
            <a:r>
              <a:rPr lang="hu-H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Lakáspiaci tranzakciók </a:t>
            </a:r>
            <a:br>
              <a:rPr lang="hu-H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hu-H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(KSH és *OC becslés)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3" y="115503"/>
            <a:ext cx="7946594" cy="51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629" y="5660501"/>
            <a:ext cx="72767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teljes árengedmény </a:t>
            </a:r>
            <a:b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(régiók)</a:t>
            </a:r>
            <a:endParaRPr lang="hu-H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25863"/>
              </p:ext>
            </p:extLst>
          </p:nvPr>
        </p:nvGraphicFramePr>
        <p:xfrm>
          <a:off x="91439" y="113141"/>
          <a:ext cx="8937058" cy="5547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99068"/>
                <a:gridCol w="743563"/>
                <a:gridCol w="614869"/>
                <a:gridCol w="743563"/>
                <a:gridCol w="743563"/>
                <a:gridCol w="741776"/>
                <a:gridCol w="741776"/>
                <a:gridCol w="741776"/>
                <a:gridCol w="741776"/>
                <a:gridCol w="741776"/>
                <a:gridCol w="741776"/>
                <a:gridCol w="741776"/>
              </a:tblGrid>
              <a:tr h="202233"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Társasházi téglalakás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Régió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Budapest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11,7%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12,2%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12,2%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Kelet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11,1%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Nyugat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Pest megye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11,4%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13,5%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15,2%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Átlag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11,5%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11,6%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11,9%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Panellakás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Régió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Budapest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Kelet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Nyugat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Pest megye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3,9%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Átlag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8,1%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Családi ház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Régió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Budapest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13,7%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16,9%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17,0%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19,6%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17,6%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14,5%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Kelet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13,4%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14,2%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14,1%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17,9%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18,9%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17,1%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14,7%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13,5%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12,2%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Nyugat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7,2%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12,4%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14,5%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16,2%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16,2%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16,6%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14,5%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13,6%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12,1%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12,1%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Pest megye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4,2%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14,8%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16,3%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17,3%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17,3%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16,0%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9,8%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02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Átlag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5,4%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6,1%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12,2%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15,3%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16,2%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17,8%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17,4%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15,3%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12,0%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chemeClr val="tx1"/>
                          </a:solidFill>
                          <a:effectLst/>
                        </a:rPr>
                        <a:t>10,9%</a:t>
                      </a:r>
                      <a:endParaRPr lang="hu-H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</a:rPr>
                        <a:t>10,6%</a:t>
                      </a:r>
                      <a:endParaRPr lang="hu-H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1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81" y="2820202"/>
            <a:ext cx="4661720" cy="34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196" y="5231648"/>
            <a:ext cx="8229600" cy="1494527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Belföldi vándorlás 2014-2016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(KSH)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76" y="6694"/>
            <a:ext cx="7392202" cy="52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196" y="5231648"/>
            <a:ext cx="8229600" cy="1494527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Tranzakciószámok járásonként 2016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(KSH)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2" y="-94138"/>
            <a:ext cx="7535081" cy="53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196" y="5231648"/>
            <a:ext cx="8229600" cy="1494527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1000 főre vetített tranzakciószám</a:t>
            </a:r>
            <a:b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járásonként 2016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(KSH)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" y="0"/>
            <a:ext cx="7593106" cy="53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196" y="5231648"/>
            <a:ext cx="8229600" cy="1494527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Tranzakciószám-várakozás 2017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072"/>
            <a:ext cx="7700211" cy="543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527" cy="5342021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196" y="5231648"/>
            <a:ext cx="8229600" cy="1494527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1000 lakosra </a:t>
            </a:r>
            <a: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vetített tranzakciószám</a:t>
            </a:r>
            <a:b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várakozás </a:t>
            </a:r>
            <a:r>
              <a:rPr lang="hu-HU" sz="3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járásonként </a:t>
            </a:r>
            <a:r>
              <a:rPr lang="hu-HU" sz="32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59" y="0"/>
            <a:ext cx="7551850" cy="53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87953" y="394634"/>
            <a:ext cx="7753408" cy="4581627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hu-H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hu-H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Köszönöm a figyelmet!</a:t>
            </a:r>
            <a:b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hu-H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/>
            </a:r>
            <a:br>
              <a:rPr lang="hu-HU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elemzes@oc.hu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4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202635" y="5459611"/>
            <a:ext cx="82296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Lakásárindex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(KSH 2015=100%)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2" y="98831"/>
            <a:ext cx="7905554" cy="51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-538492" y="55366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Használt tégla társasházak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" y="73303"/>
            <a:ext cx="7972972" cy="52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4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-538492" y="55366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Használt panel társasházak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3" y="105227"/>
            <a:ext cx="7943186" cy="51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9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-538492" y="55366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Használt családi házak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1" y="68813"/>
            <a:ext cx="8025731" cy="52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4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-538492" y="55366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Új lakások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1" y="78919"/>
            <a:ext cx="7940175" cy="51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9153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Bérleti díjak </a:t>
            </a:r>
            <a:r>
              <a:rPr lang="hu-H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(OC)</a:t>
            </a:r>
            <a:endParaRPr lang="hu-HU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4" y="119342"/>
            <a:ext cx="7958505" cy="51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069" y="2858704"/>
            <a:ext cx="9920069" cy="342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693</Words>
  <Application>Microsoft Office PowerPoint</Application>
  <PresentationFormat>Diavetítés a képernyőre (4:3 oldalarány)</PresentationFormat>
  <Paragraphs>427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2_Office Theme</vt:lpstr>
      <vt:lpstr>3_Office Theme</vt:lpstr>
      <vt:lpstr>PowerPoint bemutató</vt:lpstr>
      <vt:lpstr>Lakáspiaci tranzakciók  (KSH és *OC becslés) </vt:lpstr>
      <vt:lpstr>Lakásárindex (KSH 2015=100%)</vt:lpstr>
      <vt:lpstr>PowerPoint bemutató</vt:lpstr>
      <vt:lpstr>PowerPoint bemutató</vt:lpstr>
      <vt:lpstr>PowerPoint bemutató</vt:lpstr>
      <vt:lpstr>PowerPoint bemutató</vt:lpstr>
      <vt:lpstr>Bérleti díjak (OC)</vt:lpstr>
      <vt:lpstr>PowerPoint bemutató</vt:lpstr>
      <vt:lpstr>PowerPoint bemutató</vt:lpstr>
      <vt:lpstr>PowerPoint bemutató</vt:lpstr>
      <vt:lpstr>Tégla társasházi lakások (OC)</vt:lpstr>
      <vt:lpstr>Panel társasházi lakások (OC)</vt:lpstr>
      <vt:lpstr>Családi házak (OC)</vt:lpstr>
      <vt:lpstr>PowerPoint bemutató</vt:lpstr>
      <vt:lpstr>Átlagos értékesítési idő</vt:lpstr>
      <vt:lpstr>Átlagos értékesítési idő  (régiók)</vt:lpstr>
      <vt:lpstr>PowerPoint bemutató</vt:lpstr>
      <vt:lpstr>Teljes árengedmény - típusok</vt:lpstr>
      <vt:lpstr>A teljes árengedmény  (régiók)</vt:lpstr>
      <vt:lpstr>PowerPoint bemutató</vt:lpstr>
      <vt:lpstr>Belföldi vándorlás 2014-2016 (KSH)</vt:lpstr>
      <vt:lpstr>Tranzakciószámok járásonként 2016 (KSH)</vt:lpstr>
      <vt:lpstr>1000 főre vetített tranzakciószám járásonként 2016 (KSH)</vt:lpstr>
      <vt:lpstr>Tranzakciószám-várakozás 2017 (OC)</vt:lpstr>
      <vt:lpstr>1000 lakosra vetített tranzakciószám várakozás járásonként 2018 (OC)</vt:lpstr>
      <vt:lpstr>    Köszönöm a figyelmet!   elemzes@oc.hu </vt:lpstr>
    </vt:vector>
  </TitlesOfParts>
  <Company>BnH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A</dc:creator>
  <cp:lastModifiedBy>Soóki-Tóth Gábor</cp:lastModifiedBy>
  <cp:revision>30</cp:revision>
  <dcterms:created xsi:type="dcterms:W3CDTF">2016-11-08T09:40:39Z</dcterms:created>
  <dcterms:modified xsi:type="dcterms:W3CDTF">2018-02-26T12:13:37Z</dcterms:modified>
</cp:coreProperties>
</file>